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110427-581D-4FA3-AAAC-57EC2B6E4EB6}" type="doc">
      <dgm:prSet loTypeId="urn:microsoft.com/office/officeart/2005/8/layout/lProcess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4523D86-8E35-419B-B590-50E57DCCDF1F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>
            <a:spcAft>
              <a:spcPct val="35000"/>
            </a:spcAft>
          </a:pPr>
          <a:endParaRPr lang="hr-HR" sz="2300" dirty="0"/>
        </a:p>
        <a:p>
          <a:pPr algn="ctr">
            <a:spcAft>
              <a:spcPct val="35000"/>
            </a:spcAft>
          </a:pPr>
          <a:endParaRPr lang="hr-HR" sz="2300" dirty="0"/>
        </a:p>
        <a:p>
          <a:pPr algn="ctr">
            <a:spcAft>
              <a:spcPct val="35000"/>
            </a:spcAft>
          </a:pPr>
          <a:endParaRPr lang="hr-HR" sz="2300" dirty="0"/>
        </a:p>
        <a:p>
          <a:pPr algn="ctr">
            <a:spcAft>
              <a:spcPct val="35000"/>
            </a:spcAft>
          </a:pPr>
          <a:endParaRPr lang="hr-HR" sz="2300" dirty="0"/>
        </a:p>
        <a:p>
          <a:pPr algn="ctr">
            <a:spcAft>
              <a:spcPct val="35000"/>
            </a:spcAft>
          </a:pPr>
          <a:endParaRPr lang="hr-HR" sz="2300" dirty="0"/>
        </a:p>
        <a:p>
          <a:pPr algn="ctr">
            <a:spcAft>
              <a:spcPct val="35000"/>
            </a:spcAft>
          </a:pPr>
          <a:endParaRPr lang="hr-HR" sz="2300" dirty="0"/>
        </a:p>
        <a:p>
          <a:pPr algn="ctr">
            <a:spcAft>
              <a:spcPct val="35000"/>
            </a:spcAft>
          </a:pPr>
          <a:endParaRPr lang="hr-HR" sz="2300" b="1" dirty="0"/>
        </a:p>
        <a:p>
          <a:pPr algn="ctr">
            <a:spcAft>
              <a:spcPct val="35000"/>
            </a:spcAft>
          </a:pPr>
          <a:r>
            <a:rPr lang="hr-HR" sz="2300" b="1" dirty="0"/>
            <a:t>MIJEŠANI OTPAD</a:t>
          </a:r>
        </a:p>
        <a:p>
          <a:pPr algn="just">
            <a:spcAft>
              <a:spcPts val="0"/>
            </a:spcAft>
          </a:pPr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         </a:t>
          </a:r>
        </a:p>
        <a:p>
          <a:pPr algn="just">
            <a:spcAft>
              <a:spcPts val="0"/>
            </a:spcAft>
          </a:pPr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        </a:t>
          </a:r>
        </a:p>
        <a:p>
          <a:pPr algn="just">
            <a:spcAft>
              <a:spcPts val="0"/>
            </a:spcAft>
          </a:pPr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         </a:t>
          </a:r>
          <a:r>
            <a:rPr lang="hr-HR" sz="1100" b="1" u="none" dirty="0">
              <a:latin typeface="Arial" panose="020B0604020202020204" pitchFamily="34" charset="0"/>
              <a:cs typeface="Arial" panose="020B0604020202020204" pitchFamily="34" charset="0"/>
            </a:rPr>
            <a:t>Odlaže se:</a:t>
          </a:r>
        </a:p>
        <a:p>
          <a:pPr algn="just">
            <a:spcAft>
              <a:spcPts val="0"/>
            </a:spcAft>
          </a:pPr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spcAft>
              <a:spcPts val="0"/>
            </a:spcAft>
          </a:pPr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 „Šuškava” ambalaža od grickalica, slatkiša, kave i tjestenine, otpad od pometanja i usisavanja, prljava i masna folija, prljavi i masni papir, celofan, ambalažni stiropor, gumeni predmeti, porculan, pelene, ulošci, vata, otpadni pijesak od kućnih ljubimaca, meso, riba, kosti…</a:t>
          </a:r>
        </a:p>
        <a:p>
          <a:pPr algn="just">
            <a:spcAft>
              <a:spcPts val="0"/>
            </a:spcAft>
          </a:pPr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spcAft>
              <a:spcPts val="0"/>
            </a:spcAft>
          </a:pPr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spcAft>
              <a:spcPts val="0"/>
            </a:spcAft>
          </a:pPr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spcAft>
              <a:spcPts val="0"/>
            </a:spcAft>
          </a:pPr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spcAft>
              <a:spcPts val="0"/>
            </a:spcAft>
          </a:pPr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spcAft>
              <a:spcPts val="0"/>
            </a:spcAft>
          </a:pPr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spcAft>
              <a:spcPts val="0"/>
            </a:spcAft>
          </a:pPr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spcAft>
              <a:spcPts val="0"/>
            </a:spcAft>
          </a:pPr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spcAft>
              <a:spcPts val="0"/>
            </a:spcAft>
          </a:pPr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spcAft>
              <a:spcPts val="0"/>
            </a:spcAft>
          </a:pPr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        </a:t>
          </a:r>
        </a:p>
        <a:p>
          <a:pPr algn="just">
            <a:spcAft>
              <a:spcPts val="0"/>
            </a:spcAft>
          </a:pPr>
          <a:endParaRPr lang="hr-HR" sz="105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spcAft>
              <a:spcPts val="0"/>
            </a:spcAft>
          </a:pPr>
          <a:endParaRPr lang="hr-HR" sz="105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spcAft>
              <a:spcPts val="0"/>
            </a:spcAft>
          </a:pPr>
          <a:r>
            <a:rPr lang="hr-HR" sz="1050" b="1" dirty="0">
              <a:latin typeface="Arial" panose="020B0604020202020204" pitchFamily="34" charset="0"/>
              <a:cs typeface="Arial" panose="020B0604020202020204" pitchFamily="34" charset="0"/>
            </a:rPr>
            <a:t>         </a:t>
          </a:r>
          <a:r>
            <a:rPr lang="hr-HR" sz="1100" b="1" dirty="0">
              <a:latin typeface="Arial" panose="020B0604020202020204" pitchFamily="34" charset="0"/>
              <a:cs typeface="Arial" panose="020B0604020202020204" pitchFamily="34" charset="0"/>
            </a:rPr>
            <a:t>Ne odlaže se!</a:t>
          </a:r>
        </a:p>
        <a:p>
          <a:pPr algn="just">
            <a:spcAft>
              <a:spcPts val="0"/>
            </a:spcAft>
          </a:pPr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>
            <a:spcAft>
              <a:spcPts val="0"/>
            </a:spcAft>
          </a:pPr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Zemlja, kamenje, građevinski otpad (cigla, šuta, beton, pločice) životinjski ostaci i lešine životinja, vrući pepeo</a:t>
          </a:r>
        </a:p>
        <a:p>
          <a:pPr algn="just">
            <a:spcAft>
              <a:spcPts val="0"/>
            </a:spcAft>
          </a:pPr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60FB41-BA62-44CB-A2B2-AA7903F7F1F4}" type="parTrans" cxnId="{F726831D-FEC5-4BAE-B486-07E82A31A0ED}">
      <dgm:prSet/>
      <dgm:spPr/>
      <dgm:t>
        <a:bodyPr/>
        <a:lstStyle/>
        <a:p>
          <a:endParaRPr lang="en-GB"/>
        </a:p>
      </dgm:t>
    </dgm:pt>
    <dgm:pt modelId="{2F832104-3A2C-4FD4-9498-2D67750CF4A3}" type="sibTrans" cxnId="{F726831D-FEC5-4BAE-B486-07E82A31A0ED}">
      <dgm:prSet/>
      <dgm:spPr/>
      <dgm:t>
        <a:bodyPr/>
        <a:lstStyle/>
        <a:p>
          <a:endParaRPr lang="en-GB"/>
        </a:p>
      </dgm:t>
    </dgm:pt>
    <dgm:pt modelId="{DD9255AC-FE0B-4E58-A87D-714402DBB0CB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hr-HR" sz="2400" dirty="0"/>
        </a:p>
        <a:p>
          <a:pPr algn="ctr"/>
          <a:endParaRPr lang="hr-HR" sz="2400" dirty="0"/>
        </a:p>
        <a:p>
          <a:pPr algn="ctr"/>
          <a:endParaRPr lang="hr-HR" sz="2400" dirty="0"/>
        </a:p>
        <a:p>
          <a:pPr algn="ctr"/>
          <a:endParaRPr lang="hr-HR" sz="2400" dirty="0"/>
        </a:p>
        <a:p>
          <a:pPr algn="ctr"/>
          <a:endParaRPr lang="hr-HR" sz="2400" dirty="0"/>
        </a:p>
        <a:p>
          <a:pPr algn="ctr"/>
          <a:r>
            <a:rPr lang="hr-HR" sz="2400" dirty="0"/>
            <a:t>„</a:t>
          </a:r>
          <a:r>
            <a:rPr lang="hr-HR" sz="1800" b="1" dirty="0"/>
            <a:t>Smanjimo račune i smeće, ne stavljajmo otpad u iste vreće!”</a:t>
          </a:r>
        </a:p>
        <a:p>
          <a:pPr algn="ctr"/>
          <a:endParaRPr lang="hr-HR" sz="2400" dirty="0"/>
        </a:p>
        <a:p>
          <a:pPr algn="ctr"/>
          <a:endParaRPr lang="hr-HR" sz="2400" dirty="0"/>
        </a:p>
        <a:p>
          <a:pPr algn="ctr"/>
          <a:r>
            <a:rPr lang="hr-HR" sz="2400" b="1" dirty="0"/>
            <a:t>PLASTIKA</a:t>
          </a:r>
        </a:p>
        <a:p>
          <a:pPr algn="ctr"/>
          <a:endParaRPr lang="hr-HR" sz="1400" dirty="0"/>
        </a:p>
        <a:p>
          <a:pPr algn="just"/>
          <a:r>
            <a:rPr lang="hr-HR" sz="1100" dirty="0"/>
            <a:t>           </a:t>
          </a:r>
          <a:r>
            <a:rPr lang="hr-HR" sz="1100" b="1" dirty="0"/>
            <a:t>Odlaže se:</a:t>
          </a:r>
        </a:p>
        <a:p>
          <a:pPr algn="just"/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Čista i prazna plastična ambalaža (boce od jestivog ulja, octa, mlijeka, vode, sokova, šampona, deterdženata, plastične vrećice, folije, tetrapak, plastične čaše i boce od jogurta, jednokratne posude za kolače i hranu…</a:t>
          </a: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         </a:t>
          </a:r>
        </a:p>
        <a:p>
          <a:pPr algn="just"/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       </a:t>
          </a:r>
          <a:endParaRPr lang="hr-HR" sz="105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hr-HR" sz="1100" b="1">
              <a:latin typeface="Arial" panose="020B0604020202020204" pitchFamily="34" charset="0"/>
              <a:cs typeface="Arial" panose="020B0604020202020204" pitchFamily="34" charset="0"/>
            </a:rPr>
            <a:t>         Ne </a:t>
          </a:r>
          <a:r>
            <a:rPr lang="hr-HR" sz="1100" b="1" dirty="0">
              <a:latin typeface="Arial" panose="020B0604020202020204" pitchFamily="34" charset="0"/>
              <a:cs typeface="Arial" panose="020B0604020202020204" pitchFamily="34" charset="0"/>
            </a:rPr>
            <a:t>odlaže se!</a:t>
          </a: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Ambalaža boja i lakova, ambalaža motornih ulja i maziva</a:t>
          </a: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5630BD-AC3C-4A0D-B318-8BA1745A41FD}" type="parTrans" cxnId="{34256D12-3DBA-4293-BC71-A02FE45E6D8B}">
      <dgm:prSet/>
      <dgm:spPr/>
      <dgm:t>
        <a:bodyPr/>
        <a:lstStyle/>
        <a:p>
          <a:endParaRPr lang="en-GB"/>
        </a:p>
      </dgm:t>
    </dgm:pt>
    <dgm:pt modelId="{86300EA0-AFBA-4CBB-B5A5-C2D7E09256FC}" type="sibTrans" cxnId="{34256D12-3DBA-4293-BC71-A02FE45E6D8B}">
      <dgm:prSet/>
      <dgm:spPr/>
      <dgm:t>
        <a:bodyPr/>
        <a:lstStyle/>
        <a:p>
          <a:endParaRPr lang="en-GB"/>
        </a:p>
      </dgm:t>
    </dgm:pt>
    <dgm:pt modelId="{120791BD-7E23-4B58-8150-BDED88659EDA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hr-HR" sz="2300" dirty="0"/>
        </a:p>
        <a:p>
          <a:pPr algn="ctr"/>
          <a:endParaRPr lang="hr-HR" sz="2300" dirty="0"/>
        </a:p>
        <a:p>
          <a:pPr algn="ctr"/>
          <a:endParaRPr lang="hr-HR" sz="2300" dirty="0"/>
        </a:p>
        <a:p>
          <a:pPr algn="ctr"/>
          <a:endParaRPr lang="hr-HR" sz="2300" dirty="0"/>
        </a:p>
        <a:p>
          <a:pPr algn="ctr"/>
          <a:endParaRPr lang="hr-HR" sz="2300" dirty="0"/>
        </a:p>
        <a:p>
          <a:pPr algn="ctr"/>
          <a:endParaRPr lang="hr-HR" sz="2300" dirty="0"/>
        </a:p>
        <a:p>
          <a:pPr algn="ctr"/>
          <a:endParaRPr lang="hr-HR" sz="2300" dirty="0"/>
        </a:p>
        <a:p>
          <a:pPr algn="ctr"/>
          <a:endParaRPr lang="hr-HR" sz="2300" dirty="0"/>
        </a:p>
        <a:p>
          <a:pPr algn="ctr"/>
          <a:r>
            <a:rPr lang="hr-HR" sz="2300" b="1" dirty="0"/>
            <a:t>KORISTAN OTPAD </a:t>
          </a:r>
          <a:r>
            <a:rPr lang="hr-HR" sz="1200" dirty="0"/>
            <a:t>(reciklabilni otpad)</a:t>
          </a:r>
        </a:p>
        <a:p>
          <a:pPr algn="ctr"/>
          <a:endParaRPr lang="hr-HR" sz="1200" dirty="0"/>
        </a:p>
        <a:p>
          <a:pPr algn="just"/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          </a:t>
          </a:r>
          <a:r>
            <a:rPr lang="hr-HR" sz="1100" b="1" dirty="0">
              <a:latin typeface="Arial" panose="020B0604020202020204" pitchFamily="34" charset="0"/>
              <a:cs typeface="Arial" panose="020B0604020202020204" pitchFamily="34" charset="0"/>
            </a:rPr>
            <a:t>Odlaže se PLASTIKA ili  PAPIR</a:t>
          </a:r>
        </a:p>
        <a:p>
          <a:pPr algn="just"/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- Čista i prazna plastična ambalaža (boce od jestivog ulja, octa, mlijeka, vode, sokova, šampona, deterdženata, plastične vrećice, folije, tetrapak, plastične čaše i boce od jogurta, jednokratne posude za kolače i hranu…</a:t>
          </a:r>
        </a:p>
        <a:p>
          <a:pPr algn="just"/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- Suhe i čiste novine, časopisi, prospekti, katalozi, bilježnice, mape i fascikli, kalendari, papirna i kartonska ambalaža…</a:t>
          </a: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        </a:t>
          </a:r>
          <a:r>
            <a:rPr lang="hr-HR" sz="1100" b="1" dirty="0">
              <a:latin typeface="Arial" panose="020B0604020202020204" pitchFamily="34" charset="0"/>
              <a:cs typeface="Arial" panose="020B0604020202020204" pitchFamily="34" charset="0"/>
            </a:rPr>
            <a:t>Ne odlaže se!</a:t>
          </a:r>
        </a:p>
        <a:p>
          <a:pPr algn="just"/>
          <a:endParaRPr lang="hr-HR" sz="105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- „Šuškava” ambalaža od grickalica i slatkiša, plastična ambalaža od opasnih tvari (pesticidi, boje, lakovi, otapala…), ambalaža od motornih ulja i maziva, plastične igračke…</a:t>
          </a:r>
        </a:p>
        <a:p>
          <a:pPr algn="just"/>
          <a:r>
            <a:rPr lang="hr-HR" sz="1050" dirty="0">
              <a:latin typeface="Arial" panose="020B0604020202020204" pitchFamily="34" charset="0"/>
              <a:cs typeface="Arial" panose="020B0604020202020204" pitchFamily="34" charset="0"/>
            </a:rPr>
            <a:t>- Onečišćen i masni papir, vlažne maramice, samoljepljive folije i naljepnice, fotografije, foto papir, ostaci od tapeta…</a:t>
          </a:r>
        </a:p>
      </dgm:t>
    </dgm:pt>
    <dgm:pt modelId="{18B3AE01-CAA6-4073-9CC2-7BA8D1013705}" type="sibTrans" cxnId="{64206EBD-C27A-4A1E-97D6-37FAF22BFDE9}">
      <dgm:prSet/>
      <dgm:spPr/>
      <dgm:t>
        <a:bodyPr/>
        <a:lstStyle/>
        <a:p>
          <a:endParaRPr lang="en-GB"/>
        </a:p>
      </dgm:t>
    </dgm:pt>
    <dgm:pt modelId="{A846B69D-CA3E-492B-8DEE-BBA1EBC805DB}" type="parTrans" cxnId="{64206EBD-C27A-4A1E-97D6-37FAF22BFDE9}">
      <dgm:prSet/>
      <dgm:spPr/>
      <dgm:t>
        <a:bodyPr/>
        <a:lstStyle/>
        <a:p>
          <a:endParaRPr lang="en-GB"/>
        </a:p>
      </dgm:t>
    </dgm:pt>
    <dgm:pt modelId="{58EFA9E0-C516-4663-A56B-2CA7868B6420}" type="pres">
      <dgm:prSet presAssocID="{B8110427-581D-4FA3-AAAC-57EC2B6E4EB6}" presName="theList" presStyleCnt="0">
        <dgm:presLayoutVars>
          <dgm:dir/>
          <dgm:animLvl val="lvl"/>
          <dgm:resizeHandles val="exact"/>
        </dgm:presLayoutVars>
      </dgm:prSet>
      <dgm:spPr/>
    </dgm:pt>
    <dgm:pt modelId="{50011A93-7BA9-4A72-A71F-1BFED46B4BE0}" type="pres">
      <dgm:prSet presAssocID="{B4523D86-8E35-419B-B590-50E57DCCDF1F}" presName="compNode" presStyleCnt="0"/>
      <dgm:spPr/>
    </dgm:pt>
    <dgm:pt modelId="{ECFACD3F-AA25-4F8C-B8F8-286376128E9C}" type="pres">
      <dgm:prSet presAssocID="{B4523D86-8E35-419B-B590-50E57DCCDF1F}" presName="aNode" presStyleLbl="bgShp" presStyleIdx="0" presStyleCnt="3" custLinFactNeighborX="713" custLinFactNeighborY="91"/>
      <dgm:spPr/>
    </dgm:pt>
    <dgm:pt modelId="{E73285CE-04F8-4F5D-9050-FD1F6F9F99A1}" type="pres">
      <dgm:prSet presAssocID="{B4523D86-8E35-419B-B590-50E57DCCDF1F}" presName="textNode" presStyleLbl="bgShp" presStyleIdx="0" presStyleCnt="3"/>
      <dgm:spPr/>
    </dgm:pt>
    <dgm:pt modelId="{55A8DAF0-8F1C-4D97-A5D1-B3AD93BEA28A}" type="pres">
      <dgm:prSet presAssocID="{B4523D86-8E35-419B-B590-50E57DCCDF1F}" presName="compChildNode" presStyleCnt="0"/>
      <dgm:spPr/>
    </dgm:pt>
    <dgm:pt modelId="{8D45E504-C6F3-4954-A570-A13C2D7BB2B9}" type="pres">
      <dgm:prSet presAssocID="{B4523D86-8E35-419B-B590-50E57DCCDF1F}" presName="theInnerList" presStyleCnt="0"/>
      <dgm:spPr/>
    </dgm:pt>
    <dgm:pt modelId="{ABC8F19D-6D8F-4E7B-AB8A-760664330875}" type="pres">
      <dgm:prSet presAssocID="{B4523D86-8E35-419B-B590-50E57DCCDF1F}" presName="aSpace" presStyleCnt="0"/>
      <dgm:spPr/>
    </dgm:pt>
    <dgm:pt modelId="{76C3540A-79DC-4397-886A-EB3F704EAE75}" type="pres">
      <dgm:prSet presAssocID="{120791BD-7E23-4B58-8150-BDED88659EDA}" presName="compNode" presStyleCnt="0"/>
      <dgm:spPr/>
    </dgm:pt>
    <dgm:pt modelId="{C41D01EE-D27B-4573-947C-ACCD36203B2D}" type="pres">
      <dgm:prSet presAssocID="{120791BD-7E23-4B58-8150-BDED88659EDA}" presName="aNode" presStyleLbl="bgShp" presStyleIdx="1" presStyleCnt="3"/>
      <dgm:spPr/>
    </dgm:pt>
    <dgm:pt modelId="{4216B2AC-4B26-4D36-904E-062627B4B62B}" type="pres">
      <dgm:prSet presAssocID="{120791BD-7E23-4B58-8150-BDED88659EDA}" presName="textNode" presStyleLbl="bgShp" presStyleIdx="1" presStyleCnt="3"/>
      <dgm:spPr/>
    </dgm:pt>
    <dgm:pt modelId="{E752BE12-3C25-42AE-AE03-435EAEEFE7D4}" type="pres">
      <dgm:prSet presAssocID="{120791BD-7E23-4B58-8150-BDED88659EDA}" presName="compChildNode" presStyleCnt="0"/>
      <dgm:spPr/>
    </dgm:pt>
    <dgm:pt modelId="{95D54189-C8A0-48C7-B3F3-1084CBEC71C1}" type="pres">
      <dgm:prSet presAssocID="{120791BD-7E23-4B58-8150-BDED88659EDA}" presName="theInnerList" presStyleCnt="0"/>
      <dgm:spPr/>
    </dgm:pt>
    <dgm:pt modelId="{D4A5A6DA-DB83-43AC-BBBF-C638356BE8CD}" type="pres">
      <dgm:prSet presAssocID="{120791BD-7E23-4B58-8150-BDED88659EDA}" presName="aSpace" presStyleCnt="0"/>
      <dgm:spPr/>
    </dgm:pt>
    <dgm:pt modelId="{802F65A3-F9D6-4EEE-AD5B-3413D64B6F16}" type="pres">
      <dgm:prSet presAssocID="{DD9255AC-FE0B-4E58-A87D-714402DBB0CB}" presName="compNode" presStyleCnt="0"/>
      <dgm:spPr/>
    </dgm:pt>
    <dgm:pt modelId="{0316F126-BEEF-4B8E-8D68-36CCB7C3AC33}" type="pres">
      <dgm:prSet presAssocID="{DD9255AC-FE0B-4E58-A87D-714402DBB0CB}" presName="aNode" presStyleLbl="bgShp" presStyleIdx="2" presStyleCnt="3"/>
      <dgm:spPr/>
    </dgm:pt>
    <dgm:pt modelId="{0AA25BFB-BF32-4DD7-AF7B-08C03944A1F3}" type="pres">
      <dgm:prSet presAssocID="{DD9255AC-FE0B-4E58-A87D-714402DBB0CB}" presName="textNode" presStyleLbl="bgShp" presStyleIdx="2" presStyleCnt="3"/>
      <dgm:spPr/>
    </dgm:pt>
    <dgm:pt modelId="{84F16B0D-7D9D-4643-84D7-8197F7434574}" type="pres">
      <dgm:prSet presAssocID="{DD9255AC-FE0B-4E58-A87D-714402DBB0CB}" presName="compChildNode" presStyleCnt="0"/>
      <dgm:spPr/>
    </dgm:pt>
    <dgm:pt modelId="{4D6C5B1E-9FAA-4636-B0DF-890FC7B77C61}" type="pres">
      <dgm:prSet presAssocID="{DD9255AC-FE0B-4E58-A87D-714402DBB0CB}" presName="theInnerList" presStyleCnt="0"/>
      <dgm:spPr/>
    </dgm:pt>
  </dgm:ptLst>
  <dgm:cxnLst>
    <dgm:cxn modelId="{4D902704-2826-410E-A75A-C0A0FA1C88D0}" type="presOf" srcId="{DD9255AC-FE0B-4E58-A87D-714402DBB0CB}" destId="{0AA25BFB-BF32-4DD7-AF7B-08C03944A1F3}" srcOrd="1" destOrd="0" presId="urn:microsoft.com/office/officeart/2005/8/layout/lProcess2"/>
    <dgm:cxn modelId="{97550308-01B7-4779-96F9-47815268EF9C}" type="presOf" srcId="{B4523D86-8E35-419B-B590-50E57DCCDF1F}" destId="{ECFACD3F-AA25-4F8C-B8F8-286376128E9C}" srcOrd="0" destOrd="0" presId="urn:microsoft.com/office/officeart/2005/8/layout/lProcess2"/>
    <dgm:cxn modelId="{34256D12-3DBA-4293-BC71-A02FE45E6D8B}" srcId="{B8110427-581D-4FA3-AAAC-57EC2B6E4EB6}" destId="{DD9255AC-FE0B-4E58-A87D-714402DBB0CB}" srcOrd="2" destOrd="0" parTransId="{5A5630BD-AC3C-4A0D-B318-8BA1745A41FD}" sibTransId="{86300EA0-AFBA-4CBB-B5A5-C2D7E09256FC}"/>
    <dgm:cxn modelId="{F726831D-FEC5-4BAE-B486-07E82A31A0ED}" srcId="{B8110427-581D-4FA3-AAAC-57EC2B6E4EB6}" destId="{B4523D86-8E35-419B-B590-50E57DCCDF1F}" srcOrd="0" destOrd="0" parTransId="{FB60FB41-BA62-44CB-A2B2-AA7903F7F1F4}" sibTransId="{2F832104-3A2C-4FD4-9498-2D67750CF4A3}"/>
    <dgm:cxn modelId="{38C36B38-2883-420D-9E5D-9BE4D18D94A4}" type="presOf" srcId="{B8110427-581D-4FA3-AAAC-57EC2B6E4EB6}" destId="{58EFA9E0-C516-4663-A56B-2CA7868B6420}" srcOrd="0" destOrd="0" presId="urn:microsoft.com/office/officeart/2005/8/layout/lProcess2"/>
    <dgm:cxn modelId="{51720A66-5735-4F1D-B9D1-A06168F11FB3}" type="presOf" srcId="{120791BD-7E23-4B58-8150-BDED88659EDA}" destId="{4216B2AC-4B26-4D36-904E-062627B4B62B}" srcOrd="1" destOrd="0" presId="urn:microsoft.com/office/officeart/2005/8/layout/lProcess2"/>
    <dgm:cxn modelId="{652FC97C-79B6-41E7-9DFD-6396DC652FB2}" type="presOf" srcId="{120791BD-7E23-4B58-8150-BDED88659EDA}" destId="{C41D01EE-D27B-4573-947C-ACCD36203B2D}" srcOrd="0" destOrd="0" presId="urn:microsoft.com/office/officeart/2005/8/layout/lProcess2"/>
    <dgm:cxn modelId="{8EDDB7B8-F030-42EF-B6D0-1E8874AFAD94}" type="presOf" srcId="{DD9255AC-FE0B-4E58-A87D-714402DBB0CB}" destId="{0316F126-BEEF-4B8E-8D68-36CCB7C3AC33}" srcOrd="0" destOrd="0" presId="urn:microsoft.com/office/officeart/2005/8/layout/lProcess2"/>
    <dgm:cxn modelId="{64206EBD-C27A-4A1E-97D6-37FAF22BFDE9}" srcId="{B8110427-581D-4FA3-AAAC-57EC2B6E4EB6}" destId="{120791BD-7E23-4B58-8150-BDED88659EDA}" srcOrd="1" destOrd="0" parTransId="{A846B69D-CA3E-492B-8DEE-BBA1EBC805DB}" sibTransId="{18B3AE01-CAA6-4073-9CC2-7BA8D1013705}"/>
    <dgm:cxn modelId="{9C7EAECE-649C-4420-906E-7EEBCBA3339F}" type="presOf" srcId="{B4523D86-8E35-419B-B590-50E57DCCDF1F}" destId="{E73285CE-04F8-4F5D-9050-FD1F6F9F99A1}" srcOrd="1" destOrd="0" presId="urn:microsoft.com/office/officeart/2005/8/layout/lProcess2"/>
    <dgm:cxn modelId="{6525A8B9-CB01-42DD-A74D-828158FF2A9D}" type="presParOf" srcId="{58EFA9E0-C516-4663-A56B-2CA7868B6420}" destId="{50011A93-7BA9-4A72-A71F-1BFED46B4BE0}" srcOrd="0" destOrd="0" presId="urn:microsoft.com/office/officeart/2005/8/layout/lProcess2"/>
    <dgm:cxn modelId="{2B3801B5-3E18-4479-8BF0-565CA6FB5B84}" type="presParOf" srcId="{50011A93-7BA9-4A72-A71F-1BFED46B4BE0}" destId="{ECFACD3F-AA25-4F8C-B8F8-286376128E9C}" srcOrd="0" destOrd="0" presId="urn:microsoft.com/office/officeart/2005/8/layout/lProcess2"/>
    <dgm:cxn modelId="{D08AE194-6D3C-4F41-A4FD-979D2C447F9D}" type="presParOf" srcId="{50011A93-7BA9-4A72-A71F-1BFED46B4BE0}" destId="{E73285CE-04F8-4F5D-9050-FD1F6F9F99A1}" srcOrd="1" destOrd="0" presId="urn:microsoft.com/office/officeart/2005/8/layout/lProcess2"/>
    <dgm:cxn modelId="{E87E7AB0-1A76-4EFC-B1EA-366279AC5F3F}" type="presParOf" srcId="{50011A93-7BA9-4A72-A71F-1BFED46B4BE0}" destId="{55A8DAF0-8F1C-4D97-A5D1-B3AD93BEA28A}" srcOrd="2" destOrd="0" presId="urn:microsoft.com/office/officeart/2005/8/layout/lProcess2"/>
    <dgm:cxn modelId="{53D08DE2-2837-46FD-B046-3DDF179DA540}" type="presParOf" srcId="{55A8DAF0-8F1C-4D97-A5D1-B3AD93BEA28A}" destId="{8D45E504-C6F3-4954-A570-A13C2D7BB2B9}" srcOrd="0" destOrd="0" presId="urn:microsoft.com/office/officeart/2005/8/layout/lProcess2"/>
    <dgm:cxn modelId="{C5375C40-3476-404A-A951-00E72FFA8D6D}" type="presParOf" srcId="{58EFA9E0-C516-4663-A56B-2CA7868B6420}" destId="{ABC8F19D-6D8F-4E7B-AB8A-760664330875}" srcOrd="1" destOrd="0" presId="urn:microsoft.com/office/officeart/2005/8/layout/lProcess2"/>
    <dgm:cxn modelId="{D70C37C2-2646-482C-A3E2-F7E2A5ABBE87}" type="presParOf" srcId="{58EFA9E0-C516-4663-A56B-2CA7868B6420}" destId="{76C3540A-79DC-4397-886A-EB3F704EAE75}" srcOrd="2" destOrd="0" presId="urn:microsoft.com/office/officeart/2005/8/layout/lProcess2"/>
    <dgm:cxn modelId="{6F3700DF-C24C-4C7A-8152-A4CD1713EBF3}" type="presParOf" srcId="{76C3540A-79DC-4397-886A-EB3F704EAE75}" destId="{C41D01EE-D27B-4573-947C-ACCD36203B2D}" srcOrd="0" destOrd="0" presId="urn:microsoft.com/office/officeart/2005/8/layout/lProcess2"/>
    <dgm:cxn modelId="{5A033275-7427-4938-AEDB-94EBCDA05514}" type="presParOf" srcId="{76C3540A-79DC-4397-886A-EB3F704EAE75}" destId="{4216B2AC-4B26-4D36-904E-062627B4B62B}" srcOrd="1" destOrd="0" presId="urn:microsoft.com/office/officeart/2005/8/layout/lProcess2"/>
    <dgm:cxn modelId="{FE82BF40-8574-48C5-B39B-8A348C87E488}" type="presParOf" srcId="{76C3540A-79DC-4397-886A-EB3F704EAE75}" destId="{E752BE12-3C25-42AE-AE03-435EAEEFE7D4}" srcOrd="2" destOrd="0" presId="urn:microsoft.com/office/officeart/2005/8/layout/lProcess2"/>
    <dgm:cxn modelId="{3B33DB5B-6C4F-4C31-89CD-E54755CDB980}" type="presParOf" srcId="{E752BE12-3C25-42AE-AE03-435EAEEFE7D4}" destId="{95D54189-C8A0-48C7-B3F3-1084CBEC71C1}" srcOrd="0" destOrd="0" presId="urn:microsoft.com/office/officeart/2005/8/layout/lProcess2"/>
    <dgm:cxn modelId="{FBCE7457-DF7F-44DB-B15C-85E5143DC054}" type="presParOf" srcId="{58EFA9E0-C516-4663-A56B-2CA7868B6420}" destId="{D4A5A6DA-DB83-43AC-BBBF-C638356BE8CD}" srcOrd="3" destOrd="0" presId="urn:microsoft.com/office/officeart/2005/8/layout/lProcess2"/>
    <dgm:cxn modelId="{7711B2C2-9692-482F-AA62-A45420DB7AF7}" type="presParOf" srcId="{58EFA9E0-C516-4663-A56B-2CA7868B6420}" destId="{802F65A3-F9D6-4EEE-AD5B-3413D64B6F16}" srcOrd="4" destOrd="0" presId="urn:microsoft.com/office/officeart/2005/8/layout/lProcess2"/>
    <dgm:cxn modelId="{C8787463-6958-4BAA-A0A7-3ACB1775AD6B}" type="presParOf" srcId="{802F65A3-F9D6-4EEE-AD5B-3413D64B6F16}" destId="{0316F126-BEEF-4B8E-8D68-36CCB7C3AC33}" srcOrd="0" destOrd="0" presId="urn:microsoft.com/office/officeart/2005/8/layout/lProcess2"/>
    <dgm:cxn modelId="{7E087340-D759-47E2-967D-6AD131A43D62}" type="presParOf" srcId="{802F65A3-F9D6-4EEE-AD5B-3413D64B6F16}" destId="{0AA25BFB-BF32-4DD7-AF7B-08C03944A1F3}" srcOrd="1" destOrd="0" presId="urn:microsoft.com/office/officeart/2005/8/layout/lProcess2"/>
    <dgm:cxn modelId="{C4125A0F-BC5D-45E7-93E2-88DB95C23594}" type="presParOf" srcId="{802F65A3-F9D6-4EEE-AD5B-3413D64B6F16}" destId="{84F16B0D-7D9D-4643-84D7-8197F7434574}" srcOrd="2" destOrd="0" presId="urn:microsoft.com/office/officeart/2005/8/layout/lProcess2"/>
    <dgm:cxn modelId="{588B6060-4F01-4D0D-B526-B34918E8E598}" type="presParOf" srcId="{84F16B0D-7D9D-4643-84D7-8197F7434574}" destId="{4D6C5B1E-9FAA-4636-B0DF-890FC7B77C61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ACD3F-AA25-4F8C-B8F8-286376128E9C}">
      <dsp:nvSpPr>
        <dsp:cNvPr id="0" name=""/>
        <dsp:cNvSpPr/>
      </dsp:nvSpPr>
      <dsp:spPr>
        <a:xfrm>
          <a:off x="28054" y="0"/>
          <a:ext cx="3733346" cy="4811697"/>
        </a:xfrm>
        <a:prstGeom prst="roundRect">
          <a:avLst>
            <a:gd name="adj" fmla="val 10000"/>
          </a:avLst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b="1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b="1" kern="1200" dirty="0"/>
            <a:t>MIJEŠANI OTPAD</a:t>
          </a: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         </a:t>
          </a: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        </a:t>
          </a: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         </a:t>
          </a:r>
          <a:r>
            <a:rPr lang="hr-HR" sz="1100" b="1" u="none" kern="1200" dirty="0">
              <a:latin typeface="Arial" panose="020B0604020202020204" pitchFamily="34" charset="0"/>
              <a:cs typeface="Arial" panose="020B0604020202020204" pitchFamily="34" charset="0"/>
            </a:rPr>
            <a:t>Odlaže se:</a:t>
          </a: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 „Šuškava” ambalaža od grickalica, slatkiša, kave i tjestenine, otpad od pometanja i usisavanja, prljava i masna folija, prljavi i masni papir, celofan, ambalažni stiropor, gumeni predmeti, porculan, pelene, ulošci, vata, otpadni pijesak od kućnih ljubimaca, meso, riba, kosti…</a:t>
          </a: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        </a:t>
          </a: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1050" b="1" kern="1200" dirty="0">
              <a:latin typeface="Arial" panose="020B0604020202020204" pitchFamily="34" charset="0"/>
              <a:cs typeface="Arial" panose="020B0604020202020204" pitchFamily="34" charset="0"/>
            </a:rPr>
            <a:t>         </a:t>
          </a:r>
          <a:r>
            <a:rPr lang="hr-HR" sz="1100" b="1" kern="1200" dirty="0">
              <a:latin typeface="Arial" panose="020B0604020202020204" pitchFamily="34" charset="0"/>
              <a:cs typeface="Arial" panose="020B0604020202020204" pitchFamily="34" charset="0"/>
            </a:rPr>
            <a:t>Ne odlaže se!</a:t>
          </a: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Zemlja, kamenje, građevinski otpad (cigla, šuta, beton, pločice) životinjski ostaci i lešine životinja, vrući pepeo</a:t>
          </a: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054" y="0"/>
        <a:ext cx="3733346" cy="1443509"/>
      </dsp:txXfrm>
    </dsp:sp>
    <dsp:sp modelId="{C41D01EE-D27B-4573-947C-ACCD36203B2D}">
      <dsp:nvSpPr>
        <dsp:cNvPr id="0" name=""/>
        <dsp:cNvSpPr/>
      </dsp:nvSpPr>
      <dsp:spPr>
        <a:xfrm>
          <a:off x="4014782" y="0"/>
          <a:ext cx="3733346" cy="4811697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b="1" kern="1200" dirty="0"/>
            <a:t>KORISTAN OTPAD </a:t>
          </a:r>
          <a:r>
            <a:rPr lang="hr-HR" sz="1200" kern="1200" dirty="0"/>
            <a:t>(reciklabilni otpad)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200" kern="1200" dirty="0"/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          </a:t>
          </a:r>
          <a:r>
            <a:rPr lang="hr-HR" sz="1100" b="1" kern="1200" dirty="0">
              <a:latin typeface="Arial" panose="020B0604020202020204" pitchFamily="34" charset="0"/>
              <a:cs typeface="Arial" panose="020B0604020202020204" pitchFamily="34" charset="0"/>
            </a:rPr>
            <a:t>Odlaže se PLASTIKA ili  PAPIR</a:t>
          </a: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- Čista i prazna plastična ambalaža (boce od jestivog ulja, octa, mlijeka, vode, sokova, šampona, deterdženata, plastične vrećice, folije, tetrapak, plastične čaše i boce od jogurta, jednokratne posude za kolače i hranu…</a:t>
          </a: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- Suhe i čiste novine, časopisi, prospekti, katalozi, bilježnice, mape i fascikli, kalendari, papirna i kartonska ambalaža…</a:t>
          </a: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        </a:t>
          </a:r>
          <a:r>
            <a:rPr lang="hr-HR" sz="1100" b="1" kern="1200" dirty="0">
              <a:latin typeface="Arial" panose="020B0604020202020204" pitchFamily="34" charset="0"/>
              <a:cs typeface="Arial" panose="020B0604020202020204" pitchFamily="34" charset="0"/>
            </a:rPr>
            <a:t>Ne odlaže se!</a:t>
          </a: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- „Šuškava” ambalaža od grickalica i slatkiša, plastična ambalaža od opasnih tvari (pesticidi, boje, lakovi, otapala…), ambalaža od motornih ulja i maziva, plastične igračke…</a:t>
          </a:r>
        </a:p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- Onečišćen i masni papir, vlažne maramice, samoljepljive folije i naljepnice, fotografije, foto papir, ostaci od tapeta…</a:t>
          </a:r>
        </a:p>
      </dsp:txBody>
      <dsp:txXfrm>
        <a:off x="4014782" y="0"/>
        <a:ext cx="3733346" cy="1443509"/>
      </dsp:txXfrm>
    </dsp:sp>
    <dsp:sp modelId="{0316F126-BEEF-4B8E-8D68-36CCB7C3AC33}">
      <dsp:nvSpPr>
        <dsp:cNvPr id="0" name=""/>
        <dsp:cNvSpPr/>
      </dsp:nvSpPr>
      <dsp:spPr>
        <a:xfrm>
          <a:off x="8028130" y="0"/>
          <a:ext cx="3733346" cy="4811697"/>
        </a:xfrm>
        <a:prstGeom prst="roundRect">
          <a:avLst>
            <a:gd name="adj" fmla="val 10000"/>
          </a:avLst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„</a:t>
          </a:r>
          <a:r>
            <a:rPr lang="hr-HR" sz="1800" b="1" kern="1200" dirty="0"/>
            <a:t>Smanjimo račune i smeće, ne stavljajmo otpad u iste vreće!”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kern="1200" dirty="0"/>
            <a:t>PLASTIKA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400" kern="1200" dirty="0"/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 dirty="0"/>
            <a:t>           </a:t>
          </a:r>
          <a:r>
            <a:rPr lang="hr-HR" sz="1100" b="1" kern="1200" dirty="0"/>
            <a:t>Odlaže se: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Čista i prazna plastična ambalaža (boce od jestivog ulja, octa, mlijeka, vode, sokova, šampona, deterdženata, plastične vrećice, folije, tetrapak, plastične čaše i boce od jogurta, jednokratne posude za kolače i hranu…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         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       </a:t>
          </a:r>
          <a:endParaRPr lang="hr-HR" sz="105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b="1" kern="1200">
              <a:latin typeface="Arial" panose="020B0604020202020204" pitchFamily="34" charset="0"/>
              <a:cs typeface="Arial" panose="020B0604020202020204" pitchFamily="34" charset="0"/>
            </a:rPr>
            <a:t>         Ne </a:t>
          </a:r>
          <a:r>
            <a:rPr lang="hr-HR" sz="1100" b="1" kern="1200" dirty="0">
              <a:latin typeface="Arial" panose="020B0604020202020204" pitchFamily="34" charset="0"/>
              <a:cs typeface="Arial" panose="020B0604020202020204" pitchFamily="34" charset="0"/>
            </a:rPr>
            <a:t>odlaže se!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50" kern="1200" dirty="0">
              <a:latin typeface="Arial" panose="020B0604020202020204" pitchFamily="34" charset="0"/>
              <a:cs typeface="Arial" panose="020B0604020202020204" pitchFamily="34" charset="0"/>
            </a:rPr>
            <a:t>Ambalaža boja i lakova, ambalaža motornih ulja i maziva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28130" y="0"/>
        <a:ext cx="3733346" cy="1443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F8C63-6C7E-46A7-9EA4-23D4E2C6165C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48645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EE44B-EC6F-4E93-B4C0-E4137DE99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945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EE44B-EC6F-4E93-B4C0-E4137DE99C0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95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1E6745-8A04-0796-50E7-6D9C5DC17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B71ACF6-E681-904A-8FD7-6F48872562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E9A58E5-57AC-1596-7EB2-4470AF13C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EE68-647C-4AAA-B048-DB0D81BDFFD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849BF99-3D4B-9BCA-4D75-29195A1C6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E7E6810-6DDE-6563-B422-E57EEB381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319A-0517-42EF-920B-86F7BBFC99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86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3E5A4F-9FBF-DB54-54E7-0EBB6C8E0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7990BF5-33A5-C264-BA21-325B28165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5CDFDF5-E5FB-92A8-7B08-5E6AFDEBF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EE68-647C-4AAA-B048-DB0D81BDFFD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D375B2E-B0D8-D173-CCE3-002E84F18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812AAB3-B965-C959-FC87-6C290BFD4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319A-0517-42EF-920B-86F7BBFC99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9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6BB6CED2-CC00-E081-389E-40B07D22E3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9DD6CE6-389A-1F87-1A3D-06D914287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C5B27C6-C6B9-E450-3DC0-3A275E503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EE68-647C-4AAA-B048-DB0D81BDFFD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4B6FA61-9638-40EA-2631-9D3A2B01E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E4311EB-377D-23FF-E454-6B58FED1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319A-0517-42EF-920B-86F7BBFC99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62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54894B-E97D-2114-E0F7-A29CDDF9E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1F94992-884A-F53E-F876-EAFA5C3FE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82F0612-9EF3-A71E-339E-4D72B72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EE68-647C-4AAA-B048-DB0D81BDFFD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EE49EC6-1AF4-9783-2F69-14BCE2556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9785AEC-7957-7117-FDA2-0219BD59C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319A-0517-42EF-920B-86F7BBFC99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35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4D74CA-0F58-79FC-46F8-D2CC4682A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E0BBD73-6309-5A86-23CE-88A546B55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D180B7C-78A8-C1E5-40DA-0CBE336E7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EE68-647C-4AAA-B048-DB0D81BDFFD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8C60883-5ECF-6A18-3318-61648D190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BB02083-58AF-7107-8EEA-EE068D554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319A-0517-42EF-920B-86F7BBFC99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6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01F47E-45B0-AFA5-B246-1053B393D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6072F02-FEDA-DFB7-2DF0-D780CDE041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3E5E57D-A27D-074C-02A4-898449AD3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6DDBAF5-0E24-F468-E171-781BB948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EE68-647C-4AAA-B048-DB0D81BDFFD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94A502B-70FA-1E9E-1299-9F381B1E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647CC04-8B76-4C5B-6B45-94514D2D3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319A-0517-42EF-920B-86F7BBFC99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90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6C92EE-4860-9BB8-624C-B14FC4BC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E0E5618-56FF-7BAC-46E2-1932DD084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175B954-9702-1064-08D5-E679ECC25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9A37B27-5111-8815-72E4-D63B52D23D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C97C8DD7-44FD-A41F-0A56-394E3158E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F5F26280-B140-F4A2-5AD8-BECED57CE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EE68-647C-4AAA-B048-DB0D81BDFFD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5BC332F4-E791-0CB9-A992-D98E4FDA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C5043A3C-0CD4-8330-1F93-F71E41E7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319A-0517-42EF-920B-86F7BBFC99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44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21E6F0-77CE-10F1-68E9-C6E0814A5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E8524099-E78B-8772-E658-4037F5D4E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EE68-647C-4AAA-B048-DB0D81BDFFD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FDC8F5BC-7C1A-E134-BB57-01ED21D5D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7A62B32A-4D85-B72A-D0EB-474238CD6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319A-0517-42EF-920B-86F7BBFC99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5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A65B0ABB-F6F8-CE66-793F-E330AA854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EE68-647C-4AAA-B048-DB0D81BDFFD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5997249A-B415-0280-3E22-091F9D1B9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54BD83AD-78BE-FADF-2313-95985DD25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319A-0517-42EF-920B-86F7BBFC99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55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9C3543-5E4C-4606-3E17-DED97CF4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0B07569-4171-67CF-CFCF-DE316F436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9F17D83-8E62-BA98-DB2E-A0875B73C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514CDE2-8E89-15CA-CF04-2A0F80841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EE68-647C-4AAA-B048-DB0D81BDFFD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D406017-7E38-5A7F-CE45-06197011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E58A66D-E2F6-4151-7519-DE2CC497B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319A-0517-42EF-920B-86F7BBFC99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06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ECED9A-AB54-69D7-F4F0-56F25FF17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C41321CB-CF85-E20F-0F94-E79B132379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0D6D11B-CAE4-1748-5C1F-97E363267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E286543-EAB0-0419-CA64-3157477E0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EE68-647C-4AAA-B048-DB0D81BDFFD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A001BFC-8463-0834-9693-535971BCC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D749FB3-F019-F3C4-BBAA-F3D1979D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319A-0517-42EF-920B-86F7BBFC99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50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83AD4B3A-BE8D-4BE5-F0DB-25F172680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5D7F7EB-DB6B-F542-3868-7DE482D9B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33337DD-BE62-1B0F-672D-49387B9BDF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5EE68-647C-4AAA-B048-DB0D81BDFFD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0A57CD8-9850-3C25-350A-4D43E7CEF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5C4DB6F-34B5-916D-59DC-618F9A566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1319A-0517-42EF-920B-86F7BBFC99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48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jp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918130-2705-F59D-2DFB-5583DFF7F8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9712" y="79976"/>
            <a:ext cx="9144000" cy="768581"/>
          </a:xfrm>
        </p:spPr>
        <p:txBody>
          <a:bodyPr>
            <a:normAutofit/>
          </a:bodyPr>
          <a:lstStyle/>
          <a:p>
            <a:r>
              <a:rPr lang="hr-H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UPUTE ZA RAZVRSTAVANJE</a:t>
            </a:r>
            <a:endParaRPr lang="en-GB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7" name="Dijagram 6">
            <a:extLst>
              <a:ext uri="{FF2B5EF4-FFF2-40B4-BE49-F238E27FC236}">
                <a16:creationId xmlns:a16="http://schemas.microsoft.com/office/drawing/2014/main" id="{88699ECB-7FA9-80C5-9B1A-16F709B23B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111370"/>
              </p:ext>
            </p:extLst>
          </p:nvPr>
        </p:nvGraphicFramePr>
        <p:xfrm>
          <a:off x="301841" y="1961965"/>
          <a:ext cx="11762912" cy="4811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Slika 4">
            <a:extLst>
              <a:ext uri="{FF2B5EF4-FFF2-40B4-BE49-F238E27FC236}">
                <a16:creationId xmlns:a16="http://schemas.microsoft.com/office/drawing/2014/main" id="{79B38794-4F75-3F2F-D484-B1FFBE80BD4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68" y="747024"/>
            <a:ext cx="7253056" cy="1101238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0F81D3B0-30F0-2C96-DCDD-C9E0A4B9C47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038" y="4005810"/>
            <a:ext cx="1443545" cy="1156039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8CBCC5B3-462F-4E32-B0BD-1562FFCCD33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326" y="4232745"/>
            <a:ext cx="1246111" cy="1274177"/>
          </a:xfrm>
          <a:prstGeom prst="rect">
            <a:avLst/>
          </a:prstGeom>
        </p:spPr>
      </p:pic>
      <p:pic>
        <p:nvPicPr>
          <p:cNvPr id="13" name="Slika 12">
            <a:extLst>
              <a:ext uri="{FF2B5EF4-FFF2-40B4-BE49-F238E27FC236}">
                <a16:creationId xmlns:a16="http://schemas.microsoft.com/office/drawing/2014/main" id="{5BD7372B-1B8B-7AA0-5F14-DC7ACBE95A6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25" y="3892029"/>
            <a:ext cx="824641" cy="1156039"/>
          </a:xfrm>
          <a:prstGeom prst="rect">
            <a:avLst/>
          </a:prstGeom>
        </p:spPr>
      </p:pic>
      <p:pic>
        <p:nvPicPr>
          <p:cNvPr id="15" name="Slika 14">
            <a:extLst>
              <a:ext uri="{FF2B5EF4-FFF2-40B4-BE49-F238E27FC236}">
                <a16:creationId xmlns:a16="http://schemas.microsoft.com/office/drawing/2014/main" id="{CE4ED7F5-AE0F-8075-A851-0323737A285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22" y="2857869"/>
            <a:ext cx="214732" cy="248575"/>
          </a:xfrm>
          <a:prstGeom prst="rect">
            <a:avLst/>
          </a:prstGeom>
        </p:spPr>
      </p:pic>
      <p:pic>
        <p:nvPicPr>
          <p:cNvPr id="17" name="Slika 16">
            <a:extLst>
              <a:ext uri="{FF2B5EF4-FFF2-40B4-BE49-F238E27FC236}">
                <a16:creationId xmlns:a16="http://schemas.microsoft.com/office/drawing/2014/main" id="{D81CEF2E-37A7-050E-FA97-DAF59E36E0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592" y="2879752"/>
            <a:ext cx="222400" cy="257453"/>
          </a:xfrm>
          <a:prstGeom prst="rect">
            <a:avLst/>
          </a:prstGeom>
        </p:spPr>
      </p:pic>
      <p:pic>
        <p:nvPicPr>
          <p:cNvPr id="19" name="Slika 18">
            <a:extLst>
              <a:ext uri="{FF2B5EF4-FFF2-40B4-BE49-F238E27FC236}">
                <a16:creationId xmlns:a16="http://schemas.microsoft.com/office/drawing/2014/main" id="{5260C0BC-C79F-3BFE-1EBE-E4FD238CB70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556" y="2981415"/>
            <a:ext cx="214731" cy="248575"/>
          </a:xfrm>
          <a:prstGeom prst="rect">
            <a:avLst/>
          </a:prstGeom>
        </p:spPr>
      </p:pic>
      <p:pic>
        <p:nvPicPr>
          <p:cNvPr id="23" name="Slika 22">
            <a:extLst>
              <a:ext uri="{FF2B5EF4-FFF2-40B4-BE49-F238E27FC236}">
                <a16:creationId xmlns:a16="http://schemas.microsoft.com/office/drawing/2014/main" id="{CB6456E6-21D9-0E01-770A-2BF1347FCD9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5122" y="5506922"/>
            <a:ext cx="226951" cy="226951"/>
          </a:xfrm>
          <a:prstGeom prst="rect">
            <a:avLst/>
          </a:prstGeom>
        </p:spPr>
      </p:pic>
      <p:pic>
        <p:nvPicPr>
          <p:cNvPr id="25" name="Slika 24">
            <a:extLst>
              <a:ext uri="{FF2B5EF4-FFF2-40B4-BE49-F238E27FC236}">
                <a16:creationId xmlns:a16="http://schemas.microsoft.com/office/drawing/2014/main" id="{280ED017-49DC-D65C-51CD-5F9DE399DA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089" y="5259488"/>
            <a:ext cx="231903" cy="231903"/>
          </a:xfrm>
          <a:prstGeom prst="rect">
            <a:avLst/>
          </a:prstGeom>
        </p:spPr>
      </p:pic>
      <p:pic>
        <p:nvPicPr>
          <p:cNvPr id="27" name="Slika 26">
            <a:extLst>
              <a:ext uri="{FF2B5EF4-FFF2-40B4-BE49-F238E27FC236}">
                <a16:creationId xmlns:a16="http://schemas.microsoft.com/office/drawing/2014/main" id="{7D442056-2078-F12E-8000-44CCA8178CE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556" y="5796668"/>
            <a:ext cx="214569" cy="21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391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322</Words>
  <Application>Microsoft Office PowerPoint</Application>
  <PresentationFormat>Široki zaslon</PresentationFormat>
  <Paragraphs>79</Paragraphs>
  <Slides>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sustava Office</vt:lpstr>
      <vt:lpstr>UPUTE ZA RAZVRSTAVANJE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Milica Borjan</dc:creator>
  <cp:lastModifiedBy>Milica Borjan</cp:lastModifiedBy>
  <cp:revision>1</cp:revision>
  <cp:lastPrinted>2025-01-23T11:45:36Z</cp:lastPrinted>
  <dcterms:created xsi:type="dcterms:W3CDTF">2025-01-23T11:45:21Z</dcterms:created>
  <dcterms:modified xsi:type="dcterms:W3CDTF">2025-01-23T12:16:33Z</dcterms:modified>
</cp:coreProperties>
</file>